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F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62895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Arial"/>
              </a:rPr>
              <a:t>La Formazione Docenti nell'Era dell'Intelligenza Artificiale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2895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>
                <a:solidFill>
                  <a:srgbClr val="2ECC71"/>
                </a:solidFill>
                <a:latin typeface="Arial"/>
              </a:rPr>
              <a:t>Sinergie Digitali e Didattica Attiva</a:t>
            </a:r>
            <a:br/>
            <a:r>
              <a:rPr sz="1600">
                <a:solidFill>
                  <a:srgbClr val="2ECC71"/>
                </a:solidFill>
                <a:latin typeface="Arial"/>
              </a:rPr>
              <a:t>Istituto Comprensivo 'Giacomo Matteotti' — Aprilia (LT)</a:t>
            </a:r>
            <a:br/>
            <a:r>
              <a:rPr sz="1600">
                <a:solidFill>
                  <a:srgbClr val="2ECC71"/>
                </a:solidFill>
                <a:latin typeface="Arial"/>
              </a:rPr>
              <a:t>Offerta Formativa PNRR (DM 219) e PN 21-27 FSE+ (DM 38) | A.S. 2025-2027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463040"/>
            <a:ext cx="8534095" cy="3810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F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square" tIns="0" bIns="0" lIns="0" rIns="0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rial"/>
              </a:rPr>
              <a:t>Quadro Normativo e Modalità di Erogazione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51560"/>
            <a:ext cx="11277295" cy="2540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5029200" cy="2103120"/>
          </a:xfrm>
          <a:prstGeom prst="roundRect">
            <a:avLst/>
          </a:prstGeom>
          <a:solidFill>
            <a:srgbClr val="0F2D50"/>
          </a:solidFill>
          <a:ln w="19050">
            <a:solidFill>
              <a:srgbClr val="FFFFFF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lIns="182880" rIns="182880" bIns="137160"/>
          <a:lstStyle/>
          <a:p>
            <a:pPr algn="l"/>
            <a:r>
              <a:rPr sz="3200" b="1">
                <a:solidFill>
                  <a:srgbClr val="2ECC71"/>
                </a:solidFill>
                <a:latin typeface="Arial"/>
              </a:rPr>
              <a:t>12 / 10 Ore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FFFFF"/>
                </a:solidFill>
                <a:latin typeface="Arial"/>
              </a:rPr>
              <a:t>Corsi intensivi da 12 ore per approfondimenti teorici e laboratori sul campo in presenza da 10 ore.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0" y="1645920"/>
            <a:ext cx="5029200" cy="2103120"/>
          </a:xfrm>
          <a:prstGeom prst="roundRect">
            <a:avLst/>
          </a:prstGeom>
          <a:solidFill>
            <a:srgbClr val="0F2D50"/>
          </a:solidFill>
          <a:ln w="19050">
            <a:solidFill>
              <a:srgbClr val="FFFFFF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lIns="182880" rIns="182880" bIns="137160"/>
          <a:lstStyle/>
          <a:p>
            <a:pPr algn="l"/>
            <a:r>
              <a:rPr sz="3200" b="1">
                <a:solidFill>
                  <a:srgbClr val="2ECC71"/>
                </a:solidFill>
                <a:latin typeface="Arial"/>
              </a:rPr>
              <a:t>Co-Docenza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FFFFF"/>
                </a:solidFill>
                <a:latin typeface="Arial"/>
              </a:rPr>
              <a:t>Presenza obbligatoria e contemporanea di un Esperto formatore esterno e di un Tutor d'aula per ogni edizione.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4114800"/>
            <a:ext cx="5029200" cy="2103120"/>
          </a:xfrm>
          <a:prstGeom prst="roundRect">
            <a:avLst/>
          </a:prstGeom>
          <a:solidFill>
            <a:srgbClr val="0F2D50"/>
          </a:solidFill>
          <a:ln w="19050">
            <a:solidFill>
              <a:srgbClr val="FFFFFF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lIns="182880" rIns="182880" bIns="137160"/>
          <a:lstStyle/>
          <a:p>
            <a:pPr algn="l"/>
            <a:r>
              <a:rPr sz="3200" b="1">
                <a:solidFill>
                  <a:srgbClr val="2ECC71"/>
                </a:solidFill>
                <a:latin typeface="Arial"/>
              </a:rPr>
              <a:t>Min 10 / 5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FFFFF"/>
                </a:solidFill>
                <a:latin typeface="Arial"/>
              </a:rPr>
              <a:t>Requisito minimo di partecipazione: almeno 10 iscritti per i corsi e 5 per i laboratori sul campo.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4114800"/>
            <a:ext cx="5029200" cy="2103120"/>
          </a:xfrm>
          <a:prstGeom prst="roundRect">
            <a:avLst/>
          </a:prstGeom>
          <a:solidFill>
            <a:srgbClr val="0F2D50"/>
          </a:solidFill>
          <a:ln w="19050">
            <a:solidFill>
              <a:srgbClr val="FFFFFF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lIns="182880" rIns="182880" bIns="137160"/>
          <a:lstStyle/>
          <a:p>
            <a:pPr algn="l"/>
            <a:r>
              <a:rPr sz="3200" b="1">
                <a:solidFill>
                  <a:srgbClr val="2ECC71"/>
                </a:solidFill>
                <a:latin typeface="Arial"/>
              </a:rPr>
              <a:t>Flessibilità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FFFFF"/>
                </a:solidFill>
                <a:latin typeface="Arial"/>
              </a:rPr>
              <a:t>Erogazione in modalità mista (in presenza ed online) o interamente online per conciliare i tempi del personale scolastico.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square" tIns="0" bIns="0" lIns="0" rIns="0">
            <a:spAutoFit/>
          </a:bodyPr>
          <a:lstStyle/>
          <a:p>
            <a:pPr algn="l"/>
            <a:r>
              <a:rPr sz="2600" b="1">
                <a:solidFill>
                  <a:srgbClr val="0A192F"/>
                </a:solidFill>
                <a:latin typeface="Arial"/>
              </a:rPr>
              <a:t>9 Percorsi PNRR per integrare l'IA nella Didattica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51560"/>
            <a:ext cx="11277295" cy="254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1645920"/>
            <a:ext cx="3383280" cy="548640"/>
          </a:xfrm>
          <a:prstGeom prst="round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Area Metodologia &amp; Gestione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28600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498DB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bIns="137160" lIns="137160" rIns="137160"/>
          <a:lstStyle/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1. Digital Mentor per l'IA: prompt complessi, tool open source sicuri e rispetto del GDPR.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2. Personalizzazione &amp; BES/DSA: integrazione inclusiva e materiali facilitati (PEI/PDP).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3. Valutare con gli Algoritmi: ripensare le verifiche e distinguere l'apporto dell'IA.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645920"/>
            <a:ext cx="3383280" cy="548640"/>
          </a:xfrm>
          <a:prstGeom prst="round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Area Sicurezza &amp; Governance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228600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CC71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bIns="137160" lIns="137160" rIns="137160"/>
          <a:lstStyle/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4. Segreteria Digitale 4.0: automazione dei flussi documentali e amministrativi.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5. Scuola Protetta &amp; Sicurezza: privacy, AI Act MIM e prevenzione di bias e fughe dati.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6. La Scuola Intelligente: leadership, governance ed evoluzione organizzativa nel PTOF.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1645920"/>
            <a:ext cx="3383280" cy="548640"/>
          </a:xfrm>
          <a:prstGeom prst="roundRect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Area Società &amp; Competenze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38160" y="2286000"/>
            <a:ext cx="33832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74C3C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37160" bIns="137160" lIns="137160" rIns="137160"/>
          <a:lstStyle/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7. Alleanza Scuola-Famiglia: sensibilizzazione dei genitori su rischi (deepfake) e opportunità.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8. STEM &amp; Algoritmi: coding, scienze e matematica con approccio critico-computazionale.</a:t>
            </a:r>
          </a:p>
          <a:p>
            <a:pPr algn="l">
              <a:spcAft>
                <a:spcPts val="600"/>
              </a:spcAft>
            </a:pPr>
            <a:r>
              <a:rPr sz="1100">
                <a:solidFill>
                  <a:srgbClr val="0A192F"/>
                </a:solidFill>
                <a:latin typeface="Arial"/>
              </a:rPr>
              <a:t>• 9. Educazione Civica 4.0: etica algoritmica, bias di genere, debunking e allucinazioni.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square" tIns="0" bIns="0" lIns="0" rIns="0">
            <a:spAutoFit/>
          </a:bodyPr>
          <a:lstStyle/>
          <a:p>
            <a:pPr algn="l"/>
            <a:r>
              <a:rPr sz="2600" b="1">
                <a:solidFill>
                  <a:srgbClr val="0A192F"/>
                </a:solidFill>
                <a:latin typeface="Arial"/>
              </a:rPr>
              <a:t>I 15 Laboratori sul Campo (10 Ore, in presenza)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51560"/>
            <a:ext cx="11277295" cy="254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5029200" cy="21031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498DB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09728" lIns="164592" rIns="164592" bIns="109728"/>
          <a:lstStyle/>
          <a:p>
            <a:pPr algn="l"/>
            <a:r>
              <a:rPr sz="1300" b="1">
                <a:solidFill>
                  <a:srgbClr val="3498DB"/>
                </a:solidFill>
                <a:latin typeface="Arial"/>
              </a:rPr>
              <a:t>CITTADINANZA CRITICA</a:t>
            </a:r>
          </a:p>
          <a:p>
            <a:pPr algn="l">
              <a:spcBef>
                <a:spcPts val="400"/>
              </a:spcBef>
            </a:pPr>
            <a:r>
              <a:rPr sz="1000">
                <a:solidFill>
                  <a:srgbClr val="0A192F"/>
                </a:solidFill>
                <a:latin typeface="Arial"/>
              </a:rPr>
              <a:t>• Interviste impossibili (Chatbot vs fonti)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Fake News Investigators (Debunking)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Grafici Ingannevoli (Alberazione dati)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Bias Detective (Stereotipi algoritmici)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Sicuri con l'IA (Decalogo etica/privacy)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0" y="1645920"/>
            <a:ext cx="5029200" cy="21031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CC71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09728" lIns="164592" rIns="164592" bIns="109728"/>
          <a:lstStyle/>
          <a:p>
            <a:pPr algn="l"/>
            <a:r>
              <a:rPr sz="1300" b="1">
                <a:solidFill>
                  <a:srgbClr val="2ECC71"/>
                </a:solidFill>
                <a:latin typeface="Arial"/>
              </a:rPr>
              <a:t>DIDATTICA &amp; LINGUE</a:t>
            </a:r>
          </a:p>
          <a:p>
            <a:pPr algn="l">
              <a:spcBef>
                <a:spcPts val="400"/>
              </a:spcBef>
            </a:pPr>
            <a:r>
              <a:rPr sz="1000">
                <a:solidFill>
                  <a:srgbClr val="0A192F"/>
                </a:solidFill>
                <a:latin typeface="Arial"/>
              </a:rPr>
              <a:t>• AI per Lingue Straniere (Fluency)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Didattica Inclusiva (Scaffolding BES)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Archivio Intelligente (Flussi segreteria)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4114800"/>
            <a:ext cx="5029200" cy="21031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74C3C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09728" lIns="164592" rIns="164592" bIns="109728"/>
          <a:lstStyle/>
          <a:p>
            <a:pPr algn="l"/>
            <a:r>
              <a:rPr sz="1300" b="1">
                <a:solidFill>
                  <a:srgbClr val="E74C3C"/>
                </a:solidFill>
                <a:latin typeface="Arial"/>
              </a:rPr>
              <a:t>METODO &amp; SCIENZE</a:t>
            </a:r>
          </a:p>
          <a:p>
            <a:pPr algn="l">
              <a:spcBef>
                <a:spcPts val="400"/>
              </a:spcBef>
            </a:pPr>
            <a:r>
              <a:rPr sz="1000">
                <a:solidFill>
                  <a:srgbClr val="0A192F"/>
                </a:solidFill>
                <a:latin typeface="Arial"/>
              </a:rPr>
              <a:t>• Scienza e IA (Machine learning &amp; IoT)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Esplorazione Scientifica (Riconoscimento flora/fauna)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4114800"/>
            <a:ext cx="5029200" cy="21031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7F8C8D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09728" lIns="164592" rIns="164592" bIns="109728"/>
          <a:lstStyle/>
          <a:p>
            <a:pPr algn="l"/>
            <a:r>
              <a:rPr sz="1300" b="1">
                <a:solidFill>
                  <a:srgbClr val="7F8C8D"/>
                </a:solidFill>
                <a:latin typeface="Arial"/>
              </a:rPr>
              <a:t>INFANZIA &amp; PRIMARIA</a:t>
            </a:r>
          </a:p>
          <a:p>
            <a:pPr algn="l">
              <a:spcBef>
                <a:spcPts val="400"/>
              </a:spcBef>
            </a:pPr>
            <a:r>
              <a:rPr sz="1000">
                <a:solidFill>
                  <a:srgbClr val="0A192F"/>
                </a:solidFill>
                <a:latin typeface="Arial"/>
              </a:rPr>
              <a:t>• Alfabetizzazione Etica (Coding unplugged)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Narrazione Creativa (Co-creazione fiabe)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Gamification e Quiz (Kahoot &amp; Quizizz)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Animazione dei Disegni (Cortometraggi)</a:t>
            </a:r>
            <a:br/>
            <a:r>
              <a:rPr sz="1000">
                <a:solidFill>
                  <a:srgbClr val="0A192F"/>
                </a:solidFill>
                <a:latin typeface="Arial"/>
              </a:rPr>
              <a:t>• Valutazione Formativa (Progettazione UDA)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square" tIns="0" bIns="0" lIns="0" rIns="0">
            <a:spAutoFit/>
          </a:bodyPr>
          <a:lstStyle/>
          <a:p>
            <a:pPr algn="l"/>
            <a:r>
              <a:rPr sz="2600" b="1">
                <a:solidFill>
                  <a:srgbClr val="0A192F"/>
                </a:solidFill>
                <a:latin typeface="Arial"/>
              </a:rPr>
              <a:t>PN 21-27 Didattica Attiva e Regole Operative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051560"/>
            <a:ext cx="11277295" cy="254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1645920"/>
            <a:ext cx="5120640" cy="548640"/>
          </a:xfrm>
          <a:prstGeom prst="round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Didattica Attiva, Attitudini e Relazioni (DM 38)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286000"/>
            <a:ext cx="512064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498DB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0" bIns="182880" lIns="182880" rIns="182880"/>
          <a:lstStyle/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MODULO DIGITAL LAB: Sviluppo di competenze metodologico-didattiche per l'innovazione d'aula, favorendo ambienti attivi, inclusivi e la riflessione professionale.</a:t>
            </a:r>
          </a:p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MODULO ARCHITETTURE FORMATIVE: Co-progettazione di percorsi incentrati sull'allievo, modelli orientativi e flessibili per accrescere la motivazione.</a:t>
            </a:r>
          </a:p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MODULO OLTRE IL CONFLITTO: Laboratorio relazionale, gestione positiva dei conflitti e benessere d'aula per costruire solide alleanze educative.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09360" y="1645920"/>
            <a:ext cx="5120640" cy="548640"/>
          </a:xfrm>
          <a:prstGeom prst="round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Regole di Validità e Monitoraggio dei Progetti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2286000"/>
            <a:ext cx="512064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CC71"/>
            </a:solidFill>
          </a:ln>
          <a:effectLst>
            <a:outerShdw blurRad="20000" dist="1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0" bIns="182880" lIns="182880" rIns="182880"/>
          <a:lstStyle/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TERMINE MASSIMO: Tutte le attività devono essere realizzate, documentate e concluse entro il 31 agosto 2027 su piattaforma SIF2127.</a:t>
            </a:r>
          </a:p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PRESENZA MINIMA 75%: Attestato generato esclusivamente per i partecipanti con almeno il 75% delle ore complessive frequentate.</a:t>
            </a:r>
          </a:p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SOSPENSIONE D'UFFICIO: Sospensione del modulo se il numero dei corsisti scende sotto i 9 partecipanti per due incontri consecutivi.</a:t>
            </a:r>
          </a:p>
          <a:p>
            <a:pPr algn="l">
              <a:spcAft>
                <a:spcPts val="800"/>
              </a:spcAft>
            </a:pPr>
            <a:r>
              <a:rPr sz="1150">
                <a:solidFill>
                  <a:srgbClr val="0A192F"/>
                </a:solidFill>
                <a:latin typeface="Arial"/>
              </a:rPr>
              <a:t>• RILEVAZIONE PRESENZE: Firma digitale contestuale di inizio/fine lezione per Esperto e Tutor sulla piattaforma SIF2127.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